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1153E-87A6-4FF3-B0F8-7ACB6FD74817}">
  <a:tblStyle styleId="{1D01153E-87A6-4FF3-B0F8-7ACB6FD74817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FA"/>
          </a:solidFill>
        </a:fill>
      </a:tcStyle>
    </a:wholeTbl>
    <a:band1H>
      <a:tcStyle>
        <a:tcBdr/>
        <a:fill>
          <a:solidFill>
            <a:srgbClr val="FCE9F4"/>
          </a:solidFill>
        </a:fill>
      </a:tcStyle>
    </a:band1H>
    <a:band1V>
      <a:tcStyle>
        <a:tcBdr/>
        <a:fill>
          <a:solidFill>
            <a:srgbClr val="FCE9F4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25C4F42-F5E1-4E15-9AF8-FCDBFF9ED652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FA"/>
          </a:solidFill>
        </a:fill>
      </a:tcStyle>
    </a:wholeTbl>
    <a:band1H>
      <a:tcStyle>
        <a:tcBdr/>
        <a:fill>
          <a:solidFill>
            <a:srgbClr val="FCE9F4"/>
          </a:solidFill>
        </a:fill>
      </a:tcStyle>
    </a:band1H>
    <a:band1V>
      <a:tcStyle>
        <a:tcBdr/>
        <a:fill>
          <a:solidFill>
            <a:srgbClr val="FCE9F4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98428598-A2A8-4597-B828-ACFE2D22196C}" styleName="Table_2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FA"/>
          </a:solidFill>
        </a:fill>
      </a:tcStyle>
    </a:wholeTbl>
    <a:band1H>
      <a:tcStyle>
        <a:tcBdr/>
        <a:fill>
          <a:solidFill>
            <a:srgbClr val="FCE9F4"/>
          </a:solidFill>
        </a:fill>
      </a:tcStyle>
    </a:band1H>
    <a:band1V>
      <a:tcStyle>
        <a:tcBdr/>
        <a:fill>
          <a:solidFill>
            <a:srgbClr val="FCE9F4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F6736FEA-D9AB-48F4-A35A-3E764353D788}" styleName="Table_3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FA"/>
          </a:solidFill>
        </a:fill>
      </a:tcStyle>
    </a:wholeTbl>
    <a:band1H>
      <a:tcStyle>
        <a:tcBdr/>
        <a:fill>
          <a:solidFill>
            <a:srgbClr val="FCE9F4"/>
          </a:solidFill>
        </a:fill>
      </a:tcStyle>
    </a:band1H>
    <a:band1V>
      <a:tcStyle>
        <a:tcBdr/>
        <a:fill>
          <a:solidFill>
            <a:srgbClr val="FCE9F4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A11E2AE-E270-4F8D-85BF-BD2A4D417C04}" styleName="Table_4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EF5FA"/>
          </a:solidFill>
        </a:fill>
      </a:tcStyle>
    </a:wholeTbl>
    <a:band1H>
      <a:tcStyle>
        <a:tcBdr/>
        <a:fill>
          <a:solidFill>
            <a:srgbClr val="FCE9F4"/>
          </a:solidFill>
        </a:fill>
      </a:tcStyle>
    </a:band1H>
    <a:band1V>
      <a:tcStyle>
        <a:tcBdr/>
        <a:fill>
          <a:solidFill>
            <a:srgbClr val="FCE9F4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317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7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37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597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97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043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47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86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59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920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52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10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24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62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24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7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49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63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66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23" name="Shape 23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Shape 25"/>
            <p:cNvSpPr/>
            <p:nvPr/>
          </p:nvSpPr>
          <p:spPr>
            <a:xfrm>
              <a:off x="9181475" y="-8466"/>
              <a:ext cx="3007348" cy="6866466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6" name="Shape 26"/>
            <p:cNvSpPr/>
            <p:nvPr/>
          </p:nvSpPr>
          <p:spPr>
            <a:xfrm>
              <a:off x="9603442" y="-8466"/>
              <a:ext cx="2588558" cy="6866466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9334500" y="-8466"/>
              <a:ext cx="2854325" cy="6866466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10938999" y="-8466"/>
              <a:ext cx="1249824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507066" y="2404533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366138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5400000">
            <a:off x="5994318" y="2582952"/>
            <a:ext cx="5251450" cy="1304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75745" y="2737244"/>
            <a:ext cx="4185622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5088382" y="2160983"/>
            <a:ext cx="418561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5088383" y="2737244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677333" y="2777068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063" indent="-12562" rtl="0">
              <a:spcBef>
                <a:spcPts val="0"/>
              </a:spcBef>
              <a:buFont typeface="Trebuchet MS"/>
              <a:buNone/>
              <a:defRPr/>
            </a:lvl2pPr>
            <a:lvl3pPr marL="914126" indent="-12425" rtl="0">
              <a:spcBef>
                <a:spcPts val="0"/>
              </a:spcBef>
              <a:buFont typeface="Trebuchet MS"/>
              <a:buNone/>
              <a:defRPr/>
            </a:lvl3pPr>
            <a:lvl4pPr marL="1371189" indent="-12288" rtl="0">
              <a:spcBef>
                <a:spcPts val="0"/>
              </a:spcBef>
              <a:buFont typeface="Trebuchet MS"/>
              <a:buNone/>
              <a:defRPr/>
            </a:lvl4pPr>
            <a:lvl5pPr marL="1828251" indent="-12151" rtl="0">
              <a:spcBef>
                <a:spcPts val="0"/>
              </a:spcBef>
              <a:buFont typeface="Trebuchet MS"/>
              <a:buNone/>
              <a:defRPr/>
            </a:lvl5pPr>
            <a:lvl6pPr marL="2285314" indent="-12013" rtl="0">
              <a:spcBef>
                <a:spcPts val="0"/>
              </a:spcBef>
              <a:buFont typeface="Trebuchet MS"/>
              <a:buNone/>
              <a:defRPr/>
            </a:lvl6pPr>
            <a:lvl7pPr marL="2742377" indent="-11876" rtl="0">
              <a:spcBef>
                <a:spcPts val="0"/>
              </a:spcBef>
              <a:buFont typeface="Trebuchet MS"/>
              <a:buNone/>
              <a:defRPr/>
            </a:lvl7pPr>
            <a:lvl8pPr marL="3199440" indent="-11739" rtl="0">
              <a:spcBef>
                <a:spcPts val="0"/>
              </a:spcBef>
              <a:buFont typeface="Trebuchet MS"/>
              <a:buNone/>
              <a:defRPr/>
            </a:lvl8pPr>
            <a:lvl9pPr marL="3656503" indent="-11603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6" name="Shape 6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Shape 8"/>
            <p:cNvSpPr/>
            <p:nvPr/>
          </p:nvSpPr>
          <p:spPr>
            <a:xfrm>
              <a:off x="9181475" y="-8466"/>
              <a:ext cx="3007348" cy="6866466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9603442" y="-8466"/>
              <a:ext cx="2588558" cy="6866466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334500" y="-8466"/>
              <a:ext cx="2854325" cy="6866466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0938999" y="-8466"/>
              <a:ext cx="1249824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EA3C9E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1pPr>
            <a:lvl2pPr marL="742950" marR="0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2pPr>
            <a:lvl3pPr marL="11430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3pPr>
            <a:lvl4pPr marL="1600200" marR="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4pPr>
            <a:lvl5pPr marL="2057400" marR="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5pPr>
            <a:lvl6pPr marL="2514600" marR="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6pPr>
            <a:lvl7pPr marL="2971800" marR="0" indent="-16763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7pPr>
            <a:lvl8pPr marL="3429000" marR="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8pPr>
            <a:lvl9pPr marL="3886200" marR="0" indent="-1676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Char char="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samplepages/063289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shmadison.com/2007/12/02/mms-color-distribution-analysis/" TargetMode="External"/><Relationship Id="rId4" Type="http://schemas.openxmlformats.org/officeDocument/2006/relationships/hyperlink" Target="http://www.exeter.edu/documents/mandm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734095" y="3177266"/>
            <a:ext cx="9234151" cy="164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54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Percentages &amp; Mean, Median, Mode with M&amp;M’s: </a:t>
            </a:r>
            <a:br>
              <a:rPr lang="en-US" sz="54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Hands-on Activity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1507066" y="4939475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20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Amanda Giarrizzo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</a:t>
            </a:r>
          </a:p>
        </p:txBody>
      </p:sp>
      <p:graphicFrame>
        <p:nvGraphicFramePr>
          <p:cNvPr id="202" name="Shape 202"/>
          <p:cNvGraphicFramePr/>
          <p:nvPr/>
        </p:nvGraphicFramePr>
        <p:xfrm>
          <a:off x="984737" y="160371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{F6736FEA-D9AB-48F4-A35A-3E764353D788}</a:tableStyleId>
              </a:tblPr>
              <a:tblGrid>
                <a:gridCol w="2180175"/>
                <a:gridCol w="2209750"/>
                <a:gridCol w="1956625"/>
                <a:gridCol w="2291025"/>
              </a:tblGrid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Color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Fraction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Decimal (to</a:t>
                      </a:r>
                      <a:r>
                        <a:rPr lang="en-US" sz="1800" baseline="0"/>
                        <a:t> ten-thousandths)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Percentage (rounded to nearest whole number)</a:t>
                      </a:r>
                    </a:p>
                  </a:txBody>
                  <a:tcPr marL="68575" marR="68575" marT="0" marB="0"/>
                </a:tc>
              </a:tr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Red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89/603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.1475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/>
                        <a:t>15</a:t>
                      </a:r>
                    </a:p>
                  </a:txBody>
                  <a:tcPr marL="68575" marR="68575" marT="0" marB="0"/>
                </a:tc>
              </a:tr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Orange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72/603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.1194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/>
                        <a:t>12</a:t>
                      </a:r>
                    </a:p>
                  </a:txBody>
                  <a:tcPr marL="68575" marR="68575" marT="0" marB="0"/>
                </a:tc>
              </a:tr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Yellow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74/603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.1227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/>
                        <a:t>12</a:t>
                      </a:r>
                    </a:p>
                  </a:txBody>
                  <a:tcPr marL="68575" marR="68575" marT="0" marB="0"/>
                </a:tc>
              </a:tr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Green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140/603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.2321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/>
                        <a:t>23</a:t>
                      </a:r>
                    </a:p>
                  </a:txBody>
                  <a:tcPr marL="68575" marR="68575" marT="0" marB="0"/>
                </a:tc>
              </a:tr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Blue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152/603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.2520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/>
                        <a:t>25</a:t>
                      </a:r>
                    </a:p>
                  </a:txBody>
                  <a:tcPr marL="68575" marR="68575" marT="0" marB="0"/>
                </a:tc>
              </a:tr>
              <a:tr h="6531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Brown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76/603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.1260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b="1"/>
                        <a:t>13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	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student analyzes the data that they have collected and calculated: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Highest percentage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Lowest percentage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Evenly distributed?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Predictions correct?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decide if M &amp; M gives an accurate percentage chart.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Extra practice is provided with finding percentages using fractions and decimals.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6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6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According to M&amp;M, in each bag of Milk Chocolate M&amp;M’s they include: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 13%				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Orange 20%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14%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Green 16%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Blue 24%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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Brown 13%</a:t>
            </a: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6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975667" y="2160588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concluded that, in this specific bag of Milk Chocolate M&amp;M’s they included: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➢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 15%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91428"/>
              <a:buFont typeface="Trebuchet MS"/>
              <a:buChar char="➢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Orange</a:t>
            </a: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12%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91428"/>
              <a:buFont typeface="Trebuchet MS"/>
              <a:buChar char="➢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</a:t>
            </a: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12%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91428"/>
              <a:buFont typeface="Trebuchet MS"/>
              <a:buChar char="➢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Green</a:t>
            </a: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23%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Trebuchet MS"/>
              <a:buChar char="➢"/>
            </a:pP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Blue 25%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91428"/>
              <a:buFont typeface="Trebuchet MS"/>
              <a:buChar char="➢"/>
            </a:pPr>
            <a:r>
              <a:rPr lang="en-US"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Brown </a:t>
            </a:r>
            <a:r>
              <a:rPr lang="en-US"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13%</a:t>
            </a: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6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Middle School/High School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7894"/>
              <a:buFont typeface="Trebuchet MS"/>
              <a:buChar char=""/>
            </a:pPr>
            <a:r>
              <a:rPr lang="en-US" sz="18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used as an extension of the lesson done before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894"/>
              <a:buFont typeface="Trebuchet MS"/>
              <a:buChar char=""/>
            </a:pPr>
            <a:r>
              <a:rPr lang="en-US" sz="18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Extension would include finding the mean, median, and mode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894"/>
              <a:buFont typeface="Trebuchet MS"/>
              <a:buChar char=""/>
            </a:pPr>
            <a:r>
              <a:rPr lang="en-US" sz="18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Decide whether you think M&amp;M uses the mean, median, mode, or a different method to figure out their color percentages</a:t>
            </a:r>
          </a:p>
          <a:p>
            <a:pPr marL="342900" marR="0" lvl="0" indent="-29260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0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used as a review lesson or prerequisite reinforcing lesson for Mean, Median, and Mode.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Would have the same idea as the Elementary Lesson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 cups of approximately 100 M&amp;M’s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Chart to fill in the number of each color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Calculate totals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Then using those numbers go through the steps and calculate mean, median, mode.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333"/>
              <a:buFont typeface="Trebuchet MS"/>
              <a:buChar char=""/>
            </a:pPr>
            <a:r>
              <a:rPr lang="en-US" sz="14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Decide whether you think M&amp;M uses the mean, median, mode, or a different method to figure out their color percentages</a:t>
            </a:r>
          </a:p>
          <a:p>
            <a:pPr marL="342900" marR="0" lvl="0" indent="-29260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0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0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0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Middle School/High School</a:t>
            </a:r>
          </a:p>
        </p:txBody>
      </p:sp>
      <p:graphicFrame>
        <p:nvGraphicFramePr>
          <p:cNvPr id="228" name="Shape 228"/>
          <p:cNvGraphicFramePr/>
          <p:nvPr/>
        </p:nvGraphicFramePr>
        <p:xfrm>
          <a:off x="187938" y="170001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{AA11E2AE-E270-4F8D-85BF-BD2A4D417C04}</a:tableStyleId>
              </a:tblPr>
              <a:tblGrid>
                <a:gridCol w="1085400"/>
                <a:gridCol w="563750"/>
                <a:gridCol w="608225"/>
                <a:gridCol w="631075"/>
                <a:gridCol w="643950"/>
                <a:gridCol w="553800"/>
                <a:gridCol w="540925"/>
                <a:gridCol w="245100"/>
                <a:gridCol w="707925"/>
              </a:tblGrid>
              <a:tr h="53192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Color of M&amp;M’s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/>
                        <a:t>Total</a:t>
                      </a:r>
                    </a:p>
                  </a:txBody>
                  <a:tcPr marL="68575" marR="68575" marT="0" marB="0"/>
                </a:tc>
              </a:tr>
              <a:tr h="1994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Red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22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89</a:t>
                      </a:r>
                    </a:p>
                  </a:txBody>
                  <a:tcPr marL="68575" marR="68575" marT="0" marB="0"/>
                </a:tc>
              </a:tr>
              <a:tr h="3988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Orange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 72</a:t>
                      </a:r>
                    </a:p>
                  </a:txBody>
                  <a:tcPr marL="68575" marR="68575" marT="0" marB="0"/>
                </a:tc>
              </a:tr>
              <a:tr h="3988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Yellow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 74</a:t>
                      </a:r>
                    </a:p>
                  </a:txBody>
                  <a:tcPr marL="68575" marR="68575" marT="0" marB="0"/>
                </a:tc>
              </a:tr>
              <a:tr h="3988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Green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25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140 </a:t>
                      </a:r>
                    </a:p>
                  </a:txBody>
                  <a:tcPr marL="68575" marR="68575" marT="0" marB="0"/>
                </a:tc>
              </a:tr>
              <a:tr h="3546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Blue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24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30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152 </a:t>
                      </a:r>
                    </a:p>
                  </a:txBody>
                  <a:tcPr marL="68575" marR="68575" marT="0" marB="0"/>
                </a:tc>
              </a:tr>
              <a:tr h="3988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Brown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76 </a:t>
                      </a:r>
                    </a:p>
                  </a:txBody>
                  <a:tcPr marL="68575" marR="68575" marT="0" marB="0"/>
                </a:tc>
              </a:tr>
              <a:tr h="1994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 </a:t>
                      </a:r>
                    </a:p>
                  </a:txBody>
                  <a:tcPr marL="68575" marR="68575" marT="0" marB="0"/>
                </a:tc>
              </a:tr>
              <a:tr h="3546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Total: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105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94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88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112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603 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229" name="Shape 229"/>
          <p:cNvSpPr txBox="1"/>
          <p:nvPr/>
        </p:nvSpPr>
        <p:spPr>
          <a:xfrm>
            <a:off x="5872766" y="1751526"/>
            <a:ext cx="5409126" cy="5078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Using the chart to the left, follow the steps below to calculate the Mean, Median, and Mode for each color M&amp;M: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 1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Look at the row that has Red in it, calculate the mean, record this data on the chart provided on the Handout.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 2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Repeat Step 1 for Orange, Yellow, Green, Blue, and Brown M&amp;M’s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 3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Look at the row that has Red in it, find the Median, record this data on the chart provided.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 4: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Repeat Step 3 for Orange, Yellow, Green, Blue, and Brown M&amp;M’s.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 5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Look at the row that has Red in it, find the Mode, record this data on the chart provided.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 6: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Repeat Step 5 for Orange, Yellow, Green, Blue, and Brown M&amp;M’s.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sng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Middle School/High School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4457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7647"/>
              <a:buFont typeface="Trebuchet MS"/>
              <a:buChar char=""/>
            </a:pP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Mean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R: _____________		O: _____________		Y: ______________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G: _____________		Bl: _____________		Br: ______________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647"/>
              <a:buFont typeface="Trebuchet MS"/>
              <a:buChar char=""/>
            </a:pP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R: _____________		O: _____________		Y: ______________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G: _____________		Bl: _____________		Br: ______________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Mode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R: _____________		O: _____________		Y: ______________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G: _____________		Bl: _____________		Br: ______________</a:t>
            </a:r>
          </a:p>
          <a:p>
            <a:pPr marL="342900" marR="0" lvl="0" indent="-2583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65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Middle School/High School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77333" y="1506828"/>
            <a:ext cx="8596668" cy="4675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7647"/>
              <a:buFont typeface="Trebuchet MS"/>
              <a:buChar char=""/>
            </a:pP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R: 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__________		O: 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		Y: 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G: 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23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__________		Bl: 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25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		Br: 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__________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647"/>
              <a:buFont typeface="Trebuchet MS"/>
              <a:buChar char=""/>
            </a:pP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Median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R: 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__________		O: ______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		Y: ______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G: 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23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		Bl: ______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25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		Br: ______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647"/>
              <a:buFont typeface="Trebuchet MS"/>
              <a:buChar char=""/>
            </a:pP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65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Mode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R: 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_________		O: ______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		Y: ______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G: _____</a:t>
            </a:r>
            <a:r>
              <a:rPr lang="en-US" sz="1650" b="0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23</a:t>
            </a:r>
            <a:r>
              <a:rPr lang="en-US" sz="16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________		Bl: _____________		Br: ______________</a:t>
            </a:r>
          </a:p>
          <a:p>
            <a:pPr marL="342900" marR="0" lvl="0" indent="-2583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65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Experiment: Middle/High School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Now they will have a chance to think analyze the data that they have collected, specific to their bag of M &amp; M’s.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decide whether or not they think that M &amp; M uses mean, median, or mode for their percentages.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Extra practice with finding the Mean, Median, and Mode is provided.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0760" y="1532587"/>
            <a:ext cx="8823240" cy="450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AutoNum type="arabicPeriod"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http://www.walch.com/samplepages/063289.pdf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AutoNum type="arabicPeriod"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http://www.exeter.edu/documents/mandm.pdf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AutoNum type="arabicPeriod"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http://joshmadison.com/2007/12/02/mms-color-distribution-analysis/</a:t>
            </a: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Goals &amp; Objectives	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80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Goals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student will develop an understanding of percentages, decimals, and fractions. </a:t>
            </a:r>
            <a:b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student will develop an understanding of mean, median, and mode.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800" b="1" i="0" u="sng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Given a cup of approximately 100 M&amp;M’s, the students will count and record the total amount of </a:t>
            </a:r>
            <a:r>
              <a:rPr lang="en-US" sz="1800" b="0" i="1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each color </a:t>
            </a: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M&amp;M on their worksheet, then calculate their percentages using fractions and decimals, with at least 85% accuracy.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Given the data from the table, the students will calculate the mean, median, and mode of each color and fill in the table, with at least 85% accuracy. </a:t>
            </a:r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Materials Needed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 19.2 OZ bag of Large Milk Chocolate M&amp;M’s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 cups labeled 1-6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Worksheet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Pencil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Napkin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954028" y="1930400"/>
            <a:ext cx="3319973" cy="248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170717" y="3932389"/>
            <a:ext cx="3596639" cy="26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Levels of Learning 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800" b="1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 Upper Elementary Level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 this activity to extend their knowledge in working with fractions, decimals, and percentages.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Demonstrates the connection between the three. </a:t>
            </a: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1800" b="1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 Middle/High School Level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Reinforce mean, median, and mode skills/strategies.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Font typeface="Trebuchet MS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	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77333" y="1974402"/>
            <a:ext cx="5287368" cy="4501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Which color of M&amp;M’s do you think shows up most in the bag? Least? Are they evenly distributed?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Get into groups of 2 or 3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Each group is going to receive 1 cup of M&amp;M’s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Record the number of Red, Orange, Yellow, Green, Blue, and Brown M&amp;M’s in your cup, on the worksheet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Calculate the Total amount of M&amp;M’s in your cup and enter it on the bottom line where it says Total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Copy the totals from the other groups that are on the board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/>
          <a:srcRect/>
          <a:stretch/>
        </p:blipFill>
        <p:spPr>
          <a:xfrm rot="5400000">
            <a:off x="7992727" y="2600290"/>
            <a:ext cx="2692200" cy="19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54862" y="1417325"/>
            <a:ext cx="1843276" cy="245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31074" y="4352550"/>
            <a:ext cx="1843276" cy="235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827316" y="1509484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{1D01153E-87A6-4FF3-B0F8-7ACB6FD74817}</a:tableStyleId>
              </a:tblPr>
              <a:tblGrid>
                <a:gridCol w="955725"/>
                <a:gridCol w="1120200"/>
                <a:gridCol w="1120200"/>
                <a:gridCol w="1120200"/>
                <a:gridCol w="1120200"/>
                <a:gridCol w="1120200"/>
                <a:gridCol w="1120200"/>
                <a:gridCol w="320050"/>
                <a:gridCol w="697025"/>
              </a:tblGrid>
              <a:tr h="4555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Color of M&amp;M’s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Cup 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Cup 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Cup 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Cup 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Cup 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 Cup 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68575" marR="68575" marT="0" marB="0"/>
                </a:tc>
              </a:tr>
              <a:tr h="5341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Red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Orange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Yellow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Green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Blue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Brown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5055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Total: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781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	</a:t>
            </a:r>
          </a:p>
        </p:txBody>
      </p:sp>
      <p:graphicFrame>
        <p:nvGraphicFramePr>
          <p:cNvPr id="183" name="Shape 183"/>
          <p:cNvGraphicFramePr/>
          <p:nvPr/>
        </p:nvGraphicFramePr>
        <p:xfrm>
          <a:off x="708333" y="1661372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{825C4F42-F5E1-4E15-9AF8-FCDBFF9ED652}</a:tableStyleId>
              </a:tblPr>
              <a:tblGrid>
                <a:gridCol w="923225"/>
                <a:gridCol w="1082100"/>
                <a:gridCol w="1082100"/>
                <a:gridCol w="1082100"/>
                <a:gridCol w="1082100"/>
                <a:gridCol w="1082100"/>
                <a:gridCol w="1082100"/>
                <a:gridCol w="309175"/>
                <a:gridCol w="673300"/>
              </a:tblGrid>
              <a:tr h="76812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Color of M&amp;M’s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sng"/>
                        <a:t># in Cup 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/>
                        <a:t>Total</a:t>
                      </a:r>
                    </a:p>
                  </a:txBody>
                  <a:tcPr marL="68575" marR="68575" marT="0" marB="0"/>
                </a:tc>
              </a:tr>
              <a:tr h="54185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Red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22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89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Orange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 72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Yellow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 74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Green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25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140 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Blue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24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19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30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152 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Brown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20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76 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 </a:t>
                      </a:r>
                    </a:p>
                  </a:txBody>
                  <a:tcPr marL="68575" marR="68575" marT="0" marB="0"/>
                </a:tc>
              </a:tr>
              <a:tr h="512800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Total: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 105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94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88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112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104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b="0"/>
                        <a:t>100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/>
                        <a:t>603 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6440917" cy="4085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Now that we have the total number of each color M&amp;M and the total number of M&amp;M’s in the bag we can calculate the percentage of each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 order to calculate the percentage, we first need to write a fraction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fraction will be the number in total of the color we are working with over the total number of M&amp;M’s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Then when we divide we will get a decimal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Once we have our decimal we can find our percentage by multiplying the decimal by 100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99"/>
              <a:buFont typeface="Trebuchet MS"/>
              <a:buChar char=""/>
            </a:pPr>
            <a:r>
              <a:rPr lang="en-US"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Fill in the chart for each color 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/>
          <a:srcRect/>
          <a:stretch/>
        </p:blipFill>
        <p:spPr>
          <a:xfrm rot="5400000">
            <a:off x="6366261" y="2588468"/>
            <a:ext cx="4733690" cy="322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A3C9E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Experiment- Upper Elementary Level 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x="1001484" y="159657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{98428598-A2A8-4597-B828-ACFE2D22196C}</a:tableStyleId>
              </a:tblPr>
              <a:tblGrid>
                <a:gridCol w="1451425"/>
                <a:gridCol w="2480325"/>
                <a:gridCol w="1752425"/>
                <a:gridCol w="2051925"/>
              </a:tblGrid>
              <a:tr h="7982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Color</a:t>
                      </a:r>
                    </a:p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strike="noStrike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Fraction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Decimal</a:t>
                      </a:r>
                      <a:r>
                        <a:rPr lang="en-US" sz="1200"/>
                        <a:t>(nearest ten thousandths)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sng"/>
                        <a:t>Percentage</a:t>
                      </a:r>
                      <a:r>
                        <a:rPr lang="en-US" sz="1200"/>
                        <a:t>(nearest whole number)</a:t>
                      </a:r>
                    </a:p>
                  </a:txBody>
                  <a:tcPr marL="68575" marR="68575" marT="0" marB="0"/>
                </a:tc>
              </a:tr>
              <a:tr h="6116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Red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6116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Orange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6116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Yellow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6116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Green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6116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Blue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  <a:tr h="611675"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Brown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Widescreen</PresentationFormat>
  <Paragraphs>410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Facet</vt:lpstr>
      <vt:lpstr>Percentages &amp; Mean, Median, Mode with M&amp;M’s:  Hands-on Activity</vt:lpstr>
      <vt:lpstr>Goals &amp; Objectives </vt:lpstr>
      <vt:lpstr>Materials Needed</vt:lpstr>
      <vt:lpstr>Different Levels of Learning  </vt:lpstr>
      <vt:lpstr>Experiment- Upper Elementary Level </vt:lpstr>
      <vt:lpstr>Experiment- Upper Elementary Level</vt:lpstr>
      <vt:lpstr>Experiment- Upper Elementary Level </vt:lpstr>
      <vt:lpstr>Experiment- Upper Elementary Level</vt:lpstr>
      <vt:lpstr>Experiment- Upper Elementary Level </vt:lpstr>
      <vt:lpstr>Experiment- Upper Elementary Level</vt:lpstr>
      <vt:lpstr>Experiment- Upper Elementary Level </vt:lpstr>
      <vt:lpstr>Experiment- Upper Elementary Level</vt:lpstr>
      <vt:lpstr>Experiment- Middle School/High School</vt:lpstr>
      <vt:lpstr>Experiment- Middle School/High School</vt:lpstr>
      <vt:lpstr>Experiment- Middle School/High School</vt:lpstr>
      <vt:lpstr>Experiment- Middle School/High School</vt:lpstr>
      <vt:lpstr>Experiment: Middle/High School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Percentages &amp; Mean, Median, Mode with M&amp;M’s:  Hands-on Activity</dc:title>
  <dc:creator>amanda giarrizzo</dc:creator>
  <cp:lastModifiedBy>amanda giarrizzo</cp:lastModifiedBy>
  <cp:revision>1</cp:revision>
  <dcterms:modified xsi:type="dcterms:W3CDTF">2014-05-09T02:22:02Z</dcterms:modified>
</cp:coreProperties>
</file>